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72" r:id="rId8"/>
    <p:sldId id="262" r:id="rId9"/>
    <p:sldId id="264" r:id="rId10"/>
    <p:sldId id="266" r:id="rId11"/>
    <p:sldId id="273" r:id="rId12"/>
    <p:sldId id="269" r:id="rId13"/>
    <p:sldId id="270" r:id="rId14"/>
    <p:sldId id="265" r:id="rId15"/>
    <p:sldId id="267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814C1-D1A3-4CFA-AD7B-7D1AABFF0F3F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EF2BB-DA39-4A84-914E-525FF2936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5CD84A-92A3-481A-9371-E2776FEBE844}" type="slidenum">
              <a:rPr lang="ru-RU"/>
              <a:pPr/>
              <a:t>9</a:t>
            </a:fld>
            <a:endParaRPr lang="ru-RU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38E21A-F19D-42C1-A161-143F86F27E7E}" type="slidenum">
              <a:rPr lang="ru-RU"/>
              <a:pPr/>
              <a:t>12</a:t>
            </a:fld>
            <a:endParaRPr lang="ru-RU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2C35-8A46-4944-A19F-88CA854617D8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F846-3C21-4885-93C2-478F0B38B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2C35-8A46-4944-A19F-88CA854617D8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F846-3C21-4885-93C2-478F0B38B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2C35-8A46-4944-A19F-88CA854617D8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F846-3C21-4885-93C2-478F0B38B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2C35-8A46-4944-A19F-88CA854617D8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F846-3C21-4885-93C2-478F0B38B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2C35-8A46-4944-A19F-88CA854617D8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F846-3C21-4885-93C2-478F0B38B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2C35-8A46-4944-A19F-88CA854617D8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F846-3C21-4885-93C2-478F0B38B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2C35-8A46-4944-A19F-88CA854617D8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F846-3C21-4885-93C2-478F0B38B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2C35-8A46-4944-A19F-88CA854617D8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F846-3C21-4885-93C2-478F0B38B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2C35-8A46-4944-A19F-88CA854617D8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F846-3C21-4885-93C2-478F0B38B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2C35-8A46-4944-A19F-88CA854617D8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F846-3C21-4885-93C2-478F0B38B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2C35-8A46-4944-A19F-88CA854617D8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F846-3C21-4885-93C2-478F0B38B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E2C35-8A46-4944-A19F-88CA854617D8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9F846-3C21-4885-93C2-478F0B38B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571604" y="1571612"/>
            <a:ext cx="700092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Начинается урок,</a:t>
            </a:r>
            <a:endParaRPr kumimoji="0" lang="ru-RU" sz="16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 пойдет ребятам впрок.</a:t>
            </a:r>
            <a:endParaRPr kumimoji="0" lang="ru-RU" sz="16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Постарайтесь все понять,</a:t>
            </a:r>
            <a:endParaRPr kumimoji="0" lang="ru-RU" sz="16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Учитесь тайны открывать!</a:t>
            </a:r>
            <a:endParaRPr kumimoji="0" lang="ru-RU" sz="16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Ответы полные давайте,</a:t>
            </a:r>
            <a:endParaRPr kumimoji="0" lang="ru-RU" sz="16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на уроке не зевайте!</a:t>
            </a:r>
            <a:endParaRPr kumimoji="0" lang="ru-RU" sz="48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4" name="Picture 4" descr="Картинки по запросу ЗАМКНУТАЯ НЕЗАМКНУТАЯ  ЛОМАНАЯ"/>
          <p:cNvPicPr>
            <a:picLocks noChangeAspect="1" noChangeArrowheads="1"/>
          </p:cNvPicPr>
          <p:nvPr/>
        </p:nvPicPr>
        <p:blipFill>
          <a:blip r:embed="rId2" cstate="print"/>
          <a:srcRect b="20000"/>
          <a:stretch>
            <a:fillRect/>
          </a:stretch>
        </p:blipFill>
        <p:spPr bwMode="auto">
          <a:xfrm>
            <a:off x="285720" y="1571612"/>
            <a:ext cx="8501122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p.userapi.com/c837229/v837229093/56449/vPbAWVPossE.jpg"/>
          <p:cNvPicPr>
            <a:picLocks noChangeAspect="1" noChangeArrowheads="1"/>
          </p:cNvPicPr>
          <p:nvPr/>
        </p:nvPicPr>
        <p:blipFill>
          <a:blip r:embed="rId2" cstate="print"/>
          <a:srcRect l="22770" t="20354" r="12293" b="46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457200"/>
            <a:ext cx="7750175" cy="5564188"/>
          </a:xfrm>
        </p:spPr>
        <p:txBody>
          <a:bodyPr/>
          <a:lstStyle/>
          <a:p>
            <a:r>
              <a:rPr lang="ru-RU">
                <a:solidFill>
                  <a:srgbClr val="FF0000"/>
                </a:solidFill>
              </a:rPr>
              <a:t>ЧТОБЫ НАЙТИ ДЛИНУ ЛОМАНОЙ, НАДО СЛОЖИТЬ ДЛИНЫ ВСЕХ ЕЕ ЗВЕНЬЕВ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42844" y="1428736"/>
            <a:ext cx="9280554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Алгоритм: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Найти 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длину каждого звена.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Сложить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полученные </a:t>
            </a:r>
            <a:r>
              <a:rPr kumimoji="0" lang="ru-RU" sz="4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резльтаты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Записать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результат измерения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s://arhivurokov.ru/kopilka/uploads/user_file_5829cd4b98ae6/konspiekt_uroka_matiematiki_dlina_lomanoi_linii_4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43998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Картинки по запросу созвездия на небе"/>
          <p:cNvPicPr/>
          <p:nvPr/>
        </p:nvPicPr>
        <p:blipFill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57158" y="2000240"/>
            <a:ext cx="826219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Сегодня на уроке я узнал …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Сегодня на уроке я научился …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Сегодня на уроке мне понравилось…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Новые знания мне пригодятся</a:t>
            </a:r>
            <a:endParaRPr kumimoji="0" lang="ru-RU" sz="5400" b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500306"/>
            <a:ext cx="84296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i="1" dirty="0" smtClean="0"/>
              <a:t>«</a:t>
            </a:r>
            <a:r>
              <a:rPr lang="ru-RU" sz="6000" i="1" dirty="0"/>
              <a:t>Учитесь открывать…»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62" y="2285992"/>
          <a:ext cx="7715304" cy="3084576"/>
        </p:xfrm>
        <a:graphic>
          <a:graphicData uri="http://schemas.openxmlformats.org/drawingml/2006/table">
            <a:tbl>
              <a:tblPr/>
              <a:tblGrid>
                <a:gridCol w="1503831"/>
                <a:gridCol w="1569214"/>
                <a:gridCol w="1569214"/>
                <a:gridCol w="1569214"/>
                <a:gridCol w="1503831"/>
              </a:tblGrid>
              <a:tr h="12144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0" dirty="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0" dirty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0" dirty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0" dirty="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0" dirty="0"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144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9600" dirty="0" err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80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96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80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9600" dirty="0" err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80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96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80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9600" dirty="0" err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80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928662" y="2285992"/>
          <a:ext cx="7715304" cy="3084576"/>
        </p:xfrm>
        <a:graphic>
          <a:graphicData uri="http://schemas.openxmlformats.org/drawingml/2006/table">
            <a:tbl>
              <a:tblPr/>
              <a:tblGrid>
                <a:gridCol w="1503831"/>
                <a:gridCol w="1569214"/>
                <a:gridCol w="1569214"/>
                <a:gridCol w="1569214"/>
                <a:gridCol w="1503831"/>
              </a:tblGrid>
              <a:tr h="12144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0" dirty="0" smtClean="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0" dirty="0" smtClean="0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0" dirty="0" smtClean="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0" dirty="0" smtClean="0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0" dirty="0"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6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144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9600" dirty="0" err="1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80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9600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80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9600" dirty="0" err="1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80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9600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80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9600" dirty="0" err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80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500042"/>
            <a:ext cx="4071966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en-US" dirty="0" smtClean="0"/>
              <a:t>45+34</a:t>
            </a:r>
            <a:r>
              <a:rPr lang="ru-RU" dirty="0" smtClean="0"/>
              <a:t>=79 </a:t>
            </a:r>
            <a:r>
              <a:rPr lang="ru-RU" b="1" dirty="0" smtClean="0">
                <a:solidFill>
                  <a:srgbClr val="FF0000"/>
                </a:solidFill>
              </a:rPr>
              <a:t>Л</a:t>
            </a:r>
            <a:endParaRPr lang="ru-RU" dirty="0"/>
          </a:p>
          <a:p>
            <a:pPr>
              <a:buNone/>
            </a:pPr>
            <a:r>
              <a:rPr lang="en-US" dirty="0"/>
              <a:t>           </a:t>
            </a:r>
            <a:r>
              <a:rPr lang="ru-RU" dirty="0" smtClean="0"/>
              <a:t>       </a:t>
            </a:r>
            <a:r>
              <a:rPr lang="en-US" dirty="0" smtClean="0"/>
              <a:t>   34-12</a:t>
            </a:r>
            <a:r>
              <a:rPr lang="ru-RU" dirty="0" smtClean="0"/>
              <a:t>=22 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endParaRPr lang="ru-RU" dirty="0"/>
          </a:p>
          <a:p>
            <a:pPr>
              <a:buNone/>
            </a:pPr>
            <a:r>
              <a:rPr lang="ru-RU" dirty="0" smtClean="0"/>
              <a:t>       </a:t>
            </a:r>
            <a:r>
              <a:rPr lang="en-US" dirty="0" smtClean="0"/>
              <a:t>12+56 </a:t>
            </a:r>
            <a:r>
              <a:rPr lang="ru-RU" dirty="0" smtClean="0"/>
              <a:t>=68 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endParaRPr lang="ru-RU" dirty="0"/>
          </a:p>
          <a:p>
            <a:pPr>
              <a:buNone/>
            </a:pPr>
            <a:r>
              <a:rPr lang="en-US" dirty="0"/>
              <a:t>           </a:t>
            </a:r>
            <a:r>
              <a:rPr lang="ru-RU" dirty="0" smtClean="0"/>
              <a:t>       </a:t>
            </a:r>
            <a:r>
              <a:rPr lang="en-US" dirty="0" smtClean="0"/>
              <a:t>  56</a:t>
            </a:r>
            <a:r>
              <a:rPr lang="ru-RU" dirty="0"/>
              <a:t>+</a:t>
            </a:r>
            <a:r>
              <a:rPr lang="en-US" dirty="0" smtClean="0"/>
              <a:t>41</a:t>
            </a:r>
            <a:r>
              <a:rPr lang="ru-RU" dirty="0" smtClean="0"/>
              <a:t>=97 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  <a:p>
            <a:pPr>
              <a:buNone/>
            </a:pPr>
            <a:r>
              <a:rPr lang="ru-RU" dirty="0" smtClean="0"/>
              <a:t>       </a:t>
            </a:r>
            <a:r>
              <a:rPr lang="en-US" dirty="0" smtClean="0"/>
              <a:t>41-23</a:t>
            </a:r>
            <a:r>
              <a:rPr lang="ru-RU" dirty="0" smtClean="0"/>
              <a:t>=18 </a:t>
            </a:r>
            <a:r>
              <a:rPr lang="ru-RU" b="1" dirty="0" smtClean="0">
                <a:solidFill>
                  <a:srgbClr val="FF0000"/>
                </a:solidFill>
              </a:rPr>
              <a:t>Н</a:t>
            </a:r>
            <a:endParaRPr lang="ru-RU" dirty="0"/>
          </a:p>
          <a:p>
            <a:pPr>
              <a:buNone/>
            </a:pPr>
            <a:r>
              <a:rPr lang="en-US" dirty="0"/>
              <a:t>          </a:t>
            </a:r>
            <a:r>
              <a:rPr lang="ru-RU" dirty="0" smtClean="0"/>
              <a:t>      </a:t>
            </a:r>
            <a:r>
              <a:rPr lang="en-US" dirty="0" smtClean="0"/>
              <a:t>   23+70</a:t>
            </a:r>
            <a:r>
              <a:rPr lang="ru-RU" dirty="0" smtClean="0"/>
              <a:t>=93</a:t>
            </a:r>
            <a:r>
              <a:rPr lang="ru-RU" b="1" dirty="0" smtClean="0">
                <a:solidFill>
                  <a:srgbClr val="FF0000"/>
                </a:solidFill>
              </a:rPr>
              <a:t> О</a:t>
            </a:r>
            <a:r>
              <a:rPr lang="ru-RU" dirty="0" smtClean="0"/>
              <a:t> </a:t>
            </a:r>
            <a:endParaRPr lang="ru-RU" dirty="0"/>
          </a:p>
          <a:p>
            <a:pPr>
              <a:buNone/>
            </a:pPr>
            <a:r>
              <a:rPr lang="ru-RU" dirty="0" smtClean="0"/>
              <a:t>     </a:t>
            </a:r>
            <a:r>
              <a:rPr lang="en-US" dirty="0" smtClean="0"/>
              <a:t>70+34</a:t>
            </a:r>
            <a:r>
              <a:rPr lang="ru-RU" dirty="0" smtClean="0"/>
              <a:t>=104 </a:t>
            </a:r>
            <a:r>
              <a:rPr lang="ru-RU" b="1" dirty="0" smtClean="0">
                <a:solidFill>
                  <a:srgbClr val="FF0000"/>
                </a:solidFill>
              </a:rPr>
              <a:t>Й</a:t>
            </a:r>
            <a:r>
              <a:rPr lang="ru-RU" dirty="0" smtClean="0"/>
              <a:t>  </a:t>
            </a:r>
          </a:p>
          <a:p>
            <a:endParaRPr lang="ru-RU" dirty="0" smtClean="0"/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6500826" y="2143116"/>
            <a:ext cx="285752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6500826" y="1000108"/>
            <a:ext cx="285752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2571736" y="1785926"/>
            <a:ext cx="357190" cy="3571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2571736" y="3214686"/>
            <a:ext cx="357190" cy="3571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6419369" y="3248080"/>
            <a:ext cx="357190" cy="3571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6536545" y="1535893"/>
            <a:ext cx="285752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2536017" y="2464587"/>
            <a:ext cx="428628" cy="3571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2607455" y="1035827"/>
            <a:ext cx="428628" cy="3571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0800000" flipV="1">
            <a:off x="6286512" y="3857628"/>
            <a:ext cx="357190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6393669" y="2678901"/>
            <a:ext cx="357190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Содержимое 2"/>
          <p:cNvSpPr txBox="1">
            <a:spLocks/>
          </p:cNvSpPr>
          <p:nvPr/>
        </p:nvSpPr>
        <p:spPr>
          <a:xfrm>
            <a:off x="1500166" y="428604"/>
            <a:ext cx="4143404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/>
              <a:t>                </a:t>
            </a:r>
            <a:r>
              <a:rPr lang="en-US" sz="3200" dirty="0" smtClean="0"/>
              <a:t>34</a:t>
            </a:r>
            <a:r>
              <a:rPr lang="ru-RU" sz="3200" dirty="0" smtClean="0"/>
              <a:t>+</a:t>
            </a:r>
            <a:r>
              <a:rPr lang="en-US" sz="3200" dirty="0" smtClean="0"/>
              <a:t>56</a:t>
            </a:r>
            <a:r>
              <a:rPr lang="ru-RU" sz="3200" dirty="0" smtClean="0"/>
              <a:t>=90 </a:t>
            </a:r>
            <a:r>
              <a:rPr lang="ru-RU" sz="3200" b="1" dirty="0" smtClean="0">
                <a:solidFill>
                  <a:srgbClr val="FF0000"/>
                </a:solidFill>
              </a:rPr>
              <a:t>Д</a:t>
            </a:r>
            <a:endParaRPr lang="ru-RU" sz="32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3200" dirty="0"/>
              <a:t> </a:t>
            </a:r>
            <a:r>
              <a:rPr lang="en-US" sz="3200" dirty="0" smtClean="0"/>
              <a:t>67-34</a:t>
            </a:r>
            <a:r>
              <a:rPr lang="ru-RU" sz="3200" dirty="0" smtClean="0"/>
              <a:t>= 33 </a:t>
            </a:r>
            <a:r>
              <a:rPr lang="ru-RU" sz="3200" b="1" dirty="0" smtClean="0">
                <a:solidFill>
                  <a:srgbClr val="FF0000"/>
                </a:solidFill>
              </a:rPr>
              <a:t>Л</a:t>
            </a:r>
            <a:endParaRPr lang="ru-RU" sz="32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3200" dirty="0"/>
              <a:t>            </a:t>
            </a:r>
            <a:r>
              <a:rPr lang="ru-RU" sz="3200" dirty="0" smtClean="0"/>
              <a:t>  </a:t>
            </a:r>
            <a:r>
              <a:rPr lang="en-US" sz="3200" dirty="0" smtClean="0"/>
              <a:t> 67+45</a:t>
            </a:r>
            <a:r>
              <a:rPr lang="ru-RU" sz="3200" dirty="0" smtClean="0"/>
              <a:t>=112 </a:t>
            </a:r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endParaRPr lang="ru-RU" sz="32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3200" dirty="0" smtClean="0"/>
              <a:t>45</a:t>
            </a:r>
            <a:r>
              <a:rPr lang="ru-RU" sz="3200" dirty="0" smtClean="0"/>
              <a:t>-</a:t>
            </a:r>
            <a:r>
              <a:rPr lang="en-US" sz="3200" dirty="0" smtClean="0"/>
              <a:t>23</a:t>
            </a:r>
            <a:r>
              <a:rPr lang="ru-RU" sz="3200" dirty="0" smtClean="0"/>
              <a:t>= 22 </a:t>
            </a:r>
            <a:r>
              <a:rPr lang="ru-RU" sz="3200" b="1" dirty="0" smtClean="0">
                <a:solidFill>
                  <a:srgbClr val="FF0000"/>
                </a:solidFill>
              </a:rPr>
              <a:t>Н</a:t>
            </a:r>
            <a:endParaRPr lang="ru-RU" sz="32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3200" dirty="0"/>
              <a:t>             </a:t>
            </a:r>
            <a:r>
              <a:rPr lang="ru-RU" sz="3200" dirty="0" smtClean="0"/>
              <a:t>  </a:t>
            </a:r>
            <a:r>
              <a:rPr lang="en-US" sz="3200" dirty="0" smtClean="0"/>
              <a:t>23+34</a:t>
            </a:r>
            <a:r>
              <a:rPr lang="ru-RU" sz="3200" dirty="0" smtClean="0"/>
              <a:t>=57 </a:t>
            </a:r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endParaRPr lang="ru-RU" sz="3200" b="1" dirty="0">
              <a:solidFill>
                <a:srgbClr val="FF0000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85749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600" b="1" i="1" dirty="0" smtClean="0"/>
              <a:t> </a:t>
            </a:r>
            <a:r>
              <a:rPr lang="ru-RU" sz="7200" b="1" i="1" dirty="0" smtClean="0">
                <a:latin typeface="Monotype Corsiva" pitchFamily="66" charset="0"/>
              </a:rPr>
              <a:t>ДЛИНА ЛОМАНОЙ</a:t>
            </a:r>
            <a:endParaRPr lang="ru-RU" sz="6600" b="1" i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 «</a:t>
            </a:r>
            <a:r>
              <a:rPr lang="ru-RU" b="1" i="1" dirty="0" smtClean="0"/>
              <a:t>Ломаная линия – это геометрическая фигура, состоящая из точек и соединяющих их отрезков. Точки называются вершинами ломаной линии, а отрезки – звеньями.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4" name="Picture 4" descr="Картинки по запросу ЗАМКНУТАЯ НЕЗАМКНУТАЯ  ЛОМАН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1142984"/>
            <a:ext cx="8501122" cy="391406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42844" y="3786190"/>
            <a:ext cx="9001156" cy="11430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ЛОМАНЫЕ</a:t>
            </a:r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 flipV="1">
            <a:off x="250825" y="2060575"/>
            <a:ext cx="576263" cy="18002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827088" y="2060575"/>
            <a:ext cx="649287" cy="24479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 flipV="1">
            <a:off x="1476375" y="1773238"/>
            <a:ext cx="1223963" cy="27352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3348038" y="4149725"/>
            <a:ext cx="503237" cy="647700"/>
          </a:xfrm>
          <a:prstGeom prst="line">
            <a:avLst/>
          </a:prstGeom>
          <a:noFill/>
          <a:ln w="28575">
            <a:solidFill>
              <a:srgbClr val="33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 flipH="1">
            <a:off x="3851275" y="3933825"/>
            <a:ext cx="360363" cy="863600"/>
          </a:xfrm>
          <a:prstGeom prst="line">
            <a:avLst/>
          </a:prstGeom>
          <a:noFill/>
          <a:ln w="28575">
            <a:solidFill>
              <a:srgbClr val="33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3348038" y="4149725"/>
            <a:ext cx="360362" cy="1295400"/>
          </a:xfrm>
          <a:prstGeom prst="line">
            <a:avLst/>
          </a:prstGeom>
          <a:noFill/>
          <a:ln w="28575">
            <a:solidFill>
              <a:srgbClr val="33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7" name="Line 15"/>
          <p:cNvSpPr>
            <a:spLocks noChangeShapeType="1"/>
          </p:cNvSpPr>
          <p:nvPr/>
        </p:nvSpPr>
        <p:spPr bwMode="auto">
          <a:xfrm>
            <a:off x="4211638" y="3933825"/>
            <a:ext cx="936625" cy="0"/>
          </a:xfrm>
          <a:prstGeom prst="line">
            <a:avLst/>
          </a:prstGeom>
          <a:noFill/>
          <a:ln w="28575">
            <a:solidFill>
              <a:srgbClr val="33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cxnSp>
        <p:nvCxnSpPr>
          <p:cNvPr id="23568" name="AutoShape 16"/>
          <p:cNvCxnSpPr>
            <a:cxnSpLocks noChangeShapeType="1"/>
          </p:cNvCxnSpPr>
          <p:nvPr/>
        </p:nvCxnSpPr>
        <p:spPr bwMode="auto">
          <a:xfrm>
            <a:off x="5364163" y="2349500"/>
            <a:ext cx="2160587" cy="2159000"/>
          </a:xfrm>
          <a:prstGeom prst="bentConnector3">
            <a:avLst>
              <a:gd name="adj1" fmla="val 49963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23572" name="Line 20"/>
          <p:cNvSpPr>
            <a:spLocks noChangeShapeType="1"/>
          </p:cNvSpPr>
          <p:nvPr/>
        </p:nvSpPr>
        <p:spPr bwMode="auto">
          <a:xfrm flipV="1">
            <a:off x="1476375" y="3573463"/>
            <a:ext cx="431800" cy="2160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73" name="Line 21"/>
          <p:cNvSpPr>
            <a:spLocks noChangeShapeType="1"/>
          </p:cNvSpPr>
          <p:nvPr/>
        </p:nvSpPr>
        <p:spPr bwMode="auto">
          <a:xfrm flipH="1" flipV="1">
            <a:off x="1258888" y="3644900"/>
            <a:ext cx="217487" cy="2089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74" name="Line 22"/>
          <p:cNvSpPr>
            <a:spLocks noChangeShapeType="1"/>
          </p:cNvSpPr>
          <p:nvPr/>
        </p:nvSpPr>
        <p:spPr bwMode="auto">
          <a:xfrm flipH="1" flipV="1">
            <a:off x="468313" y="3284538"/>
            <a:ext cx="1008062" cy="24495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75" name="Text Box 23"/>
          <p:cNvSpPr txBox="1">
            <a:spLocks noChangeArrowheads="1"/>
          </p:cNvSpPr>
          <p:nvPr/>
        </p:nvSpPr>
        <p:spPr bwMode="auto">
          <a:xfrm>
            <a:off x="971550" y="5805488"/>
            <a:ext cx="1081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звенья</a:t>
            </a:r>
          </a:p>
        </p:txBody>
      </p:sp>
      <p:sp>
        <p:nvSpPr>
          <p:cNvPr id="23580" name="Line 28"/>
          <p:cNvSpPr>
            <a:spLocks noChangeShapeType="1"/>
          </p:cNvSpPr>
          <p:nvPr/>
        </p:nvSpPr>
        <p:spPr bwMode="auto">
          <a:xfrm flipH="1">
            <a:off x="3348038" y="2852738"/>
            <a:ext cx="503237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81" name="Line 29"/>
          <p:cNvSpPr>
            <a:spLocks noChangeShapeType="1"/>
          </p:cNvSpPr>
          <p:nvPr/>
        </p:nvSpPr>
        <p:spPr bwMode="auto">
          <a:xfrm>
            <a:off x="3851275" y="2852738"/>
            <a:ext cx="0" cy="19446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82" name="Line 30"/>
          <p:cNvSpPr>
            <a:spLocks noChangeShapeType="1"/>
          </p:cNvSpPr>
          <p:nvPr/>
        </p:nvSpPr>
        <p:spPr bwMode="auto">
          <a:xfrm>
            <a:off x="3851275" y="2852738"/>
            <a:ext cx="360363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83" name="Line 31"/>
          <p:cNvSpPr>
            <a:spLocks noChangeShapeType="1"/>
          </p:cNvSpPr>
          <p:nvPr/>
        </p:nvSpPr>
        <p:spPr bwMode="auto">
          <a:xfrm>
            <a:off x="3851275" y="2852738"/>
            <a:ext cx="1296988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84" name="Line 32"/>
          <p:cNvSpPr>
            <a:spLocks noChangeShapeType="1"/>
          </p:cNvSpPr>
          <p:nvPr/>
        </p:nvSpPr>
        <p:spPr bwMode="auto">
          <a:xfrm flipH="1">
            <a:off x="3708400" y="2924175"/>
            <a:ext cx="142875" cy="2449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85" name="Text Box 33"/>
          <p:cNvSpPr txBox="1">
            <a:spLocks noChangeArrowheads="1"/>
          </p:cNvSpPr>
          <p:nvPr/>
        </p:nvSpPr>
        <p:spPr bwMode="auto">
          <a:xfrm>
            <a:off x="3203575" y="1989138"/>
            <a:ext cx="1368425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вершины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23586" name="Text Box 34"/>
          <p:cNvSpPr txBox="1">
            <a:spLocks noChangeArrowheads="1"/>
          </p:cNvSpPr>
          <p:nvPr/>
        </p:nvSpPr>
        <p:spPr bwMode="auto">
          <a:xfrm>
            <a:off x="5219700" y="1916113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</a:t>
            </a:r>
          </a:p>
        </p:txBody>
      </p:sp>
      <p:sp>
        <p:nvSpPr>
          <p:cNvPr id="23587" name="Text Box 35"/>
          <p:cNvSpPr txBox="1">
            <a:spLocks noChangeArrowheads="1"/>
          </p:cNvSpPr>
          <p:nvPr/>
        </p:nvSpPr>
        <p:spPr bwMode="auto">
          <a:xfrm>
            <a:off x="6443663" y="2133600"/>
            <a:ext cx="649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В</a:t>
            </a:r>
          </a:p>
        </p:txBody>
      </p:sp>
      <p:sp>
        <p:nvSpPr>
          <p:cNvPr id="23588" name="Text Box 36"/>
          <p:cNvSpPr txBox="1">
            <a:spLocks noChangeArrowheads="1"/>
          </p:cNvSpPr>
          <p:nvPr/>
        </p:nvSpPr>
        <p:spPr bwMode="auto">
          <a:xfrm>
            <a:off x="6084888" y="4365625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</a:t>
            </a:r>
          </a:p>
        </p:txBody>
      </p:sp>
      <p:sp>
        <p:nvSpPr>
          <p:cNvPr id="23589" name="Text Box 37"/>
          <p:cNvSpPr txBox="1">
            <a:spLocks noChangeArrowheads="1"/>
          </p:cNvSpPr>
          <p:nvPr/>
        </p:nvSpPr>
        <p:spPr bwMode="auto">
          <a:xfrm>
            <a:off x="7596188" y="4365625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23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2" grpId="0" animBg="1"/>
      <p:bldP spid="23573" grpId="0" animBg="1"/>
      <p:bldP spid="23574" grpId="0" animBg="1"/>
      <p:bldP spid="23575" grpId="0"/>
      <p:bldP spid="23580" grpId="0" animBg="1"/>
      <p:bldP spid="23581" grpId="0" animBg="1"/>
      <p:bldP spid="23582" grpId="0" animBg="1"/>
      <p:bldP spid="23583" grpId="0" animBg="1"/>
      <p:bldP spid="23584" grpId="0" animBg="1"/>
      <p:bldP spid="23585" grpId="0"/>
      <p:bldP spid="23586" grpId="0"/>
      <p:bldP spid="23587" grpId="0"/>
      <p:bldP spid="23588" grpId="0"/>
      <p:bldP spid="2358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187</Words>
  <Application>Microsoft Office PowerPoint</Application>
  <PresentationFormat>Экран (4:3)</PresentationFormat>
  <Paragraphs>59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ЛОМАНЫЕ</vt:lpstr>
      <vt:lpstr>Слайд 10</vt:lpstr>
      <vt:lpstr>Слайд 11</vt:lpstr>
      <vt:lpstr>ЧТОБЫ НАЙТИ ДЛИНУ ЛОМАНОЙ, НАДО СЛОЖИТЬ ДЛИНЫ ВСЕХ ЕЕ ЗВЕНЬЕВ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Microsoft</dc:creator>
  <cp:lastModifiedBy>Алсу</cp:lastModifiedBy>
  <cp:revision>14</cp:revision>
  <dcterms:created xsi:type="dcterms:W3CDTF">2017-09-27T16:26:52Z</dcterms:created>
  <dcterms:modified xsi:type="dcterms:W3CDTF">2017-10-01T11:29:46Z</dcterms:modified>
</cp:coreProperties>
</file>